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699" r:id="rId2"/>
    <p:sldId id="702" r:id="rId3"/>
    <p:sldId id="700" r:id="rId4"/>
    <p:sldId id="701" r:id="rId5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E Desktop Technologies" initials="ED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8000"/>
    <a:srgbClr val="19D13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88167" autoAdjust="0"/>
  </p:normalViewPr>
  <p:slideViewPr>
    <p:cSldViewPr>
      <p:cViewPr>
        <p:scale>
          <a:sx n="88" d="100"/>
          <a:sy n="88" d="100"/>
        </p:scale>
        <p:origin x="77" y="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71" y="-43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5" tIns="45334" rIns="90665" bIns="45334" numCol="1" anchor="t" anchorCtr="0" compatLnSpc="1">
            <a:prstTxWarp prst="textNoShape">
              <a:avLst/>
            </a:prstTxWarp>
          </a:bodyPr>
          <a:lstStyle>
            <a:lvl1pPr defTabSz="9064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374" y="0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5" tIns="45334" rIns="90665" bIns="45334" numCol="1" anchor="t" anchorCtr="0" compatLnSpc="1">
            <a:prstTxWarp prst="textNoShape">
              <a:avLst/>
            </a:prstTxWarp>
          </a:bodyPr>
          <a:lstStyle>
            <a:lvl1pPr algn="r" defTabSz="9064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05551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5" tIns="45334" rIns="90665" bIns="45334" numCol="1" anchor="b" anchorCtr="0" compatLnSpc="1">
            <a:prstTxWarp prst="textNoShape">
              <a:avLst/>
            </a:prstTxWarp>
          </a:bodyPr>
          <a:lstStyle>
            <a:lvl1pPr defTabSz="9064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374" y="8805551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5" tIns="45334" rIns="90665" bIns="45334" numCol="1" anchor="b" anchorCtr="0" compatLnSpc="1">
            <a:prstTxWarp prst="textNoShape">
              <a:avLst/>
            </a:prstTxWarp>
          </a:bodyPr>
          <a:lstStyle>
            <a:lvl1pPr algn="r" defTabSz="906437">
              <a:defRPr sz="1200">
                <a:latin typeface="Arial" charset="0"/>
              </a:defRPr>
            </a:lvl1pPr>
          </a:lstStyle>
          <a:p>
            <a:pPr>
              <a:defRPr/>
            </a:pPr>
            <a:fld id="{AAEAE9C1-2F98-4AA2-920E-29158E211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21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1" rIns="92823" bIns="46411" numCol="1" anchor="t" anchorCtr="0" compatLnSpc="1">
            <a:prstTxWarp prst="textNoShape">
              <a:avLst/>
            </a:prstTxWarp>
          </a:bodyPr>
          <a:lstStyle>
            <a:lvl1pPr defTabSz="9285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374" y="0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1" rIns="92823" bIns="46411" numCol="1" anchor="t" anchorCtr="0" compatLnSpc="1">
            <a:prstTxWarp prst="textNoShape">
              <a:avLst/>
            </a:prstTxWarp>
          </a:bodyPr>
          <a:lstStyle>
            <a:lvl1pPr algn="r" defTabSz="9285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3738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6" y="4402776"/>
            <a:ext cx="5586736" cy="41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1" rIns="92823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05551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1" rIns="92823" bIns="46411" numCol="1" anchor="b" anchorCtr="0" compatLnSpc="1">
            <a:prstTxWarp prst="textNoShape">
              <a:avLst/>
            </a:prstTxWarp>
          </a:bodyPr>
          <a:lstStyle>
            <a:lvl1pPr defTabSz="9285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374" y="8805551"/>
            <a:ext cx="302904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1" rIns="92823" bIns="46411" numCol="1" anchor="b" anchorCtr="0" compatLnSpc="1">
            <a:prstTxWarp prst="textNoShape">
              <a:avLst/>
            </a:prstTxWarp>
          </a:bodyPr>
          <a:lstStyle>
            <a:lvl1pPr algn="r" defTabSz="928545">
              <a:defRPr sz="1200">
                <a:latin typeface="Arial" charset="0"/>
              </a:defRPr>
            </a:lvl1pPr>
          </a:lstStyle>
          <a:p>
            <a:pPr>
              <a:defRPr/>
            </a:pPr>
            <a:fld id="{F294F803-5036-4EC9-A73A-9E82E760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4F803-5036-4EC9-A73A-9E82E760BEF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4F803-5036-4EC9-A73A-9E82E760BE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0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4F803-5036-4EC9-A73A-9E82E760BE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477A-A19F-444B-9134-304300631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9AF3-0CB1-4963-9A45-0EE17FA04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E1AD-2983-448A-87D7-AC5537445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98" y="5400761"/>
            <a:ext cx="990600" cy="9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9FE3-B553-4A5D-845B-D7B998D5A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4AFD-AF9F-4DFF-B614-535D3BB3F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2E65-ECCB-4CA5-B9EF-B683B2192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F943-7A56-47D1-A91D-5D93DDE80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5BB9-2B0B-405A-B6F4-9A3606ADE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DE99-FF06-4FB2-9DFC-BD899C5C3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150C-7D9A-407F-B7F0-EEC1ECD3A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9402F83-B57A-4905-A4F6-07BBB52F0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aww.csemo.portal.va.gov/PM/Pages/default.aspx" TargetMode="External"/><Relationship Id="rId3" Type="http://schemas.openxmlformats.org/officeDocument/2006/relationships/hyperlink" Target="http://vaww.csemo.portal.va.gov/pmd/default.aspx" TargetMode="External"/><Relationship Id="rId7" Type="http://schemas.openxmlformats.org/officeDocument/2006/relationships/hyperlink" Target="http://vaww.csemo.portal.va.gov/policy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ww.csemo.portal.va.gov/TM/Pages/default.aspx" TargetMode="External"/><Relationship Id="rId5" Type="http://schemas.openxmlformats.org/officeDocument/2006/relationships/hyperlink" Target="http://vaww.csemo.portal.va.gov/Ops/default.aspx" TargetMode="External"/><Relationship Id="rId4" Type="http://schemas.openxmlformats.org/officeDocument/2006/relationships/hyperlink" Target="http://vaww.csemo.portal.va.gov/segway/Lists/Secretarys%20Standup%20Briefings/AllItems.aspx" TargetMode="External"/><Relationship Id="rId9" Type="http://schemas.openxmlformats.org/officeDocument/2006/relationships/hyperlink" Target="http://vaww.csemo.portal.va.gov/cptms/Pages/Hom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Department of VA’s </a:t>
            </a:r>
            <a:br>
              <a:rPr lang="en-US" sz="2800" dirty="0" smtClean="0"/>
            </a:br>
            <a:r>
              <a:rPr lang="en-US" sz="2800" dirty="0" smtClean="0"/>
              <a:t>CSEMO Connect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What is CSEMO Connect?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r>
              <a:rPr lang="en-US" sz="2000" dirty="0" smtClean="0"/>
              <a:t>VA’s </a:t>
            </a:r>
            <a:r>
              <a:rPr lang="en-US" sz="2000" dirty="0"/>
              <a:t>collaborative </a:t>
            </a:r>
            <a:r>
              <a:rPr lang="en-US" sz="2000" dirty="0" smtClean="0"/>
              <a:t>website created exclusively </a:t>
            </a:r>
            <a:r>
              <a:rPr lang="en-US" sz="2000" dirty="0"/>
              <a:t>for the Senior Executive (SE) </a:t>
            </a:r>
            <a:r>
              <a:rPr lang="en-US" sz="2000" dirty="0" smtClean="0"/>
              <a:t>Community</a:t>
            </a:r>
          </a:p>
          <a:p>
            <a:pPr hangingPunct="1"/>
            <a:r>
              <a:rPr lang="en-US" sz="2000" dirty="0" smtClean="0"/>
              <a:t>A </a:t>
            </a:r>
            <a:r>
              <a:rPr lang="en-US" sz="2000" dirty="0"/>
              <a:t>website that provides a “one-stop-shop” featuring relevant news, events, executive lifecycle management, and tools you need for success</a:t>
            </a:r>
          </a:p>
          <a:p>
            <a:pPr hangingPunct="1"/>
            <a:r>
              <a:rPr lang="en-US" sz="2000" dirty="0" smtClean="0"/>
              <a:t>An </a:t>
            </a:r>
            <a:r>
              <a:rPr lang="en-US" sz="2000" dirty="0"/>
              <a:t>environment where SEs can learn, share knowledge, and collaborate to realize efficiencies and best practices to better serve Veterans</a:t>
            </a:r>
          </a:p>
          <a:p>
            <a:pPr hangingPunct="1"/>
            <a:r>
              <a:rPr lang="en-US" sz="2000" dirty="0" smtClean="0"/>
              <a:t>Created </a:t>
            </a:r>
            <a:r>
              <a:rPr lang="en-US" sz="2000" dirty="0"/>
              <a:t>to guide SEs through all facets of their VA work experience and to support communication across the Department</a:t>
            </a:r>
          </a:p>
          <a:p>
            <a:pPr marL="0" indent="0" hangingPunct="1">
              <a:buNone/>
            </a:pPr>
            <a:endParaRPr lang="en-US" sz="2000" dirty="0" smtClean="0"/>
          </a:p>
          <a:p>
            <a:pPr hangingPunct="1"/>
            <a:endParaRPr lang="en-US" sz="2000" dirty="0" smtClean="0"/>
          </a:p>
          <a:p>
            <a:pPr hangingPunct="1"/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4E1AD-2983-448A-87D7-AC5537445B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VA’s</a:t>
            </a:r>
            <a:br>
              <a:rPr lang="en-US" dirty="0" smtClean="0"/>
            </a:br>
            <a:r>
              <a:rPr lang="en-US" dirty="0" smtClean="0"/>
              <a:t>CSEMO Connect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What can I find on the CSEMO Connect site</a:t>
            </a:r>
            <a:r>
              <a:rPr lang="en-US" sz="2400" b="1" dirty="0" smtClean="0"/>
              <a:t>?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1800" b="1" dirty="0"/>
              <a:t>CSEMO Connect Homepage: </a:t>
            </a:r>
            <a:r>
              <a:rPr lang="en-US" sz="1800" dirty="0"/>
              <a:t>Contains key CSEMO information, announcements, events, and CSEMO Program sites linked to critical Program-specific </a:t>
            </a:r>
            <a:r>
              <a:rPr lang="en-US" sz="1800" dirty="0" smtClean="0"/>
              <a:t>information</a:t>
            </a:r>
            <a:endParaRPr lang="en-US" sz="1800" dirty="0"/>
          </a:p>
          <a:p>
            <a:r>
              <a:rPr lang="en-US" sz="1800" b="1" dirty="0"/>
              <a:t>SE Gateway:  </a:t>
            </a:r>
            <a:r>
              <a:rPr lang="en-US" sz="1800" dirty="0"/>
              <a:t>Critical CSEMO, VA and External information, including Secretary McDonald’s daily Standup Briefings and links to valuable </a:t>
            </a:r>
            <a:r>
              <a:rPr lang="en-US" sz="1800" dirty="0" smtClean="0"/>
              <a:t>resources</a:t>
            </a:r>
            <a:endParaRPr lang="en-US" sz="1800" dirty="0"/>
          </a:p>
          <a:p>
            <a:r>
              <a:rPr lang="en-US" sz="1800" b="1" dirty="0"/>
              <a:t>Biographies:  </a:t>
            </a:r>
            <a:r>
              <a:rPr lang="en-US" sz="1800" dirty="0"/>
              <a:t>Senior Executive Biographies with search capabilities to easily find SEs by state, last name, VA Organization, or other search criteria, as well as photos and VA Organizational </a:t>
            </a:r>
            <a:r>
              <a:rPr lang="en-US" sz="1800" dirty="0" smtClean="0"/>
              <a:t>Charts</a:t>
            </a:r>
            <a:endParaRPr lang="en-US" sz="1800" dirty="0"/>
          </a:p>
          <a:p>
            <a:r>
              <a:rPr lang="en-US" sz="1800" b="1" dirty="0"/>
              <a:t>SE Network: </a:t>
            </a:r>
            <a:r>
              <a:rPr lang="en-US" sz="1800" dirty="0"/>
              <a:t>Collaboration resources to help SEs engage with each other; features Communities of Practice (</a:t>
            </a:r>
            <a:r>
              <a:rPr lang="en-US" sz="1800" dirty="0" err="1"/>
              <a:t>CoPs</a:t>
            </a:r>
            <a:r>
              <a:rPr lang="en-US" sz="1800" dirty="0"/>
              <a:t>) for each Strategic Leadership Course (SLC) cohort to allow SEs to engage in meaningful dialogue, share ideas and best practices, and collaborate to solve critical problems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4E1AD-2983-448A-87D7-AC5537445B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Department of VA’s</a:t>
            </a:r>
            <a:br>
              <a:rPr lang="en-US" sz="3600" dirty="0" smtClean="0"/>
            </a:br>
            <a:r>
              <a:rPr lang="en-US" sz="3600" dirty="0" smtClean="0"/>
              <a:t>CSEMO Connect (</a:t>
            </a:r>
            <a:r>
              <a:rPr lang="en-US" sz="3600" dirty="0" err="1" smtClean="0"/>
              <a:t>con’t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Snapshot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4E1AD-2983-448A-87D7-AC5537445B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467600" cy="427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Department of VA’s</a:t>
            </a:r>
            <a:br>
              <a:rPr lang="en-US" sz="3200" dirty="0" smtClean="0"/>
            </a:br>
            <a:r>
              <a:rPr lang="en-US" sz="3200" dirty="0" smtClean="0"/>
              <a:t>CSEMO Connect (</a:t>
            </a:r>
            <a:r>
              <a:rPr lang="en-US" sz="3200" dirty="0" err="1" smtClean="0"/>
              <a:t>con’t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Summary of Links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r>
              <a:rPr lang="en-US" sz="2000" b="1" dirty="0" smtClean="0">
                <a:hlinkClick r:id="rId3"/>
              </a:rPr>
              <a:t>Program Management</a:t>
            </a:r>
            <a:r>
              <a:rPr lang="en-US" sz="2000" dirty="0" smtClean="0"/>
              <a:t>: Employee Relations, Executive Development, Banner Tab for “New Senior Execs”</a:t>
            </a:r>
          </a:p>
          <a:p>
            <a:r>
              <a:rPr lang="en-US" sz="2000" b="1" dirty="0" smtClean="0">
                <a:hlinkClick r:id="rId4"/>
              </a:rPr>
              <a:t>Communications</a:t>
            </a:r>
            <a:r>
              <a:rPr lang="en-US" sz="2000" b="1" dirty="0" smtClean="0"/>
              <a:t>:</a:t>
            </a:r>
            <a:r>
              <a:rPr lang="en-US" sz="2000" dirty="0" smtClean="0"/>
              <a:t> Secretary’s Daily Stand Up Briefing</a:t>
            </a:r>
          </a:p>
          <a:p>
            <a:r>
              <a:rPr lang="en-US" sz="2000" b="1" dirty="0" smtClean="0">
                <a:hlinkClick r:id="rId5"/>
              </a:rPr>
              <a:t>Operations</a:t>
            </a:r>
            <a:r>
              <a:rPr lang="en-US" sz="2000" b="1" dirty="0" smtClean="0"/>
              <a:t>:</a:t>
            </a:r>
            <a:r>
              <a:rPr lang="en-US" sz="2000" dirty="0" smtClean="0"/>
              <a:t> Classifications, Benefits and Retirement</a:t>
            </a:r>
          </a:p>
          <a:p>
            <a:r>
              <a:rPr lang="en-US" sz="2000" b="1" dirty="0" smtClean="0">
                <a:hlinkClick r:id="rId6"/>
              </a:rPr>
              <a:t>Talent Management</a:t>
            </a:r>
            <a:r>
              <a:rPr lang="en-US" sz="2000" b="1" dirty="0" smtClean="0"/>
              <a:t>: </a:t>
            </a:r>
            <a:r>
              <a:rPr lang="en-US" sz="2000" dirty="0" smtClean="0"/>
              <a:t>SE Profiles, Org Charts, Emergency Contact Info, Photos and Biographies</a:t>
            </a:r>
          </a:p>
          <a:p>
            <a:r>
              <a:rPr lang="en-US" sz="2000" b="1" dirty="0" smtClean="0">
                <a:hlinkClick r:id="rId7"/>
              </a:rPr>
              <a:t>Policy &amp; Guidance</a:t>
            </a:r>
            <a:r>
              <a:rPr lang="en-US" sz="2000" b="1" dirty="0" smtClean="0"/>
              <a:t>: </a:t>
            </a:r>
            <a:r>
              <a:rPr lang="en-US" sz="2000" dirty="0" smtClean="0"/>
              <a:t>OPM Memos, VA Policies/Publications</a:t>
            </a:r>
          </a:p>
          <a:p>
            <a:r>
              <a:rPr lang="en-US" sz="2000" b="1" dirty="0" smtClean="0">
                <a:hlinkClick r:id="rId8"/>
              </a:rPr>
              <a:t>Performance Management</a:t>
            </a:r>
            <a:r>
              <a:rPr lang="en-US" sz="2000" b="1" dirty="0" smtClean="0"/>
              <a:t>: </a:t>
            </a:r>
            <a:r>
              <a:rPr lang="en-US" sz="2000" dirty="0" smtClean="0"/>
              <a:t>Performance Appraisals</a:t>
            </a:r>
          </a:p>
          <a:p>
            <a:r>
              <a:rPr lang="en-US" sz="2000" b="1" dirty="0" smtClean="0">
                <a:hlinkClick r:id="rId9"/>
              </a:rPr>
              <a:t>CPTMS</a:t>
            </a:r>
            <a:r>
              <a:rPr lang="en-US" sz="2000" dirty="0" smtClean="0"/>
              <a:t> (Corporate Performance &amp; Talent Management System)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4E1AD-2983-448A-87D7-AC5537445B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13438</TotalTime>
  <Words>315</Words>
  <Application>Microsoft Office PowerPoint</Application>
  <PresentationFormat>On-screen Show (4:3)</PresentationFormat>
  <Paragraphs>36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1_Default Design</vt:lpstr>
      <vt:lpstr>Department of VA’s  CSEMO Connect</vt:lpstr>
      <vt:lpstr>Department of VA’s CSEMO Connect (con’t)</vt:lpstr>
      <vt:lpstr>Department of VA’s CSEMO Connect (con’t)</vt:lpstr>
      <vt:lpstr>Department of VA’s CSEMO Connect (con’t)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Briefing  for  VA Secretary Shinseki February 13, 2009</dc:title>
  <dc:creator>vacobarrit</dc:creator>
  <cp:lastModifiedBy>Ndunguru, Cheryl</cp:lastModifiedBy>
  <cp:revision>1289</cp:revision>
  <cp:lastPrinted>2014-01-17T12:18:43Z</cp:lastPrinted>
  <dcterms:created xsi:type="dcterms:W3CDTF">2009-02-05T22:11:46Z</dcterms:created>
  <dcterms:modified xsi:type="dcterms:W3CDTF">2014-10-01T12:49:45Z</dcterms:modified>
</cp:coreProperties>
</file>